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d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software component</a:t>
            </a:r>
          </a:p>
        </p:txBody>
      </p:sp>
      <p:sp>
        <p:nvSpPr>
          <p:cNvPr id="3" name="Content Placeholder 2"/>
          <p:cNvSpPr>
            <a:spLocks noGrp="1"/>
          </p:cNvSpPr>
          <p:nvPr>
            <p:ph idx="1"/>
          </p:nvPr>
        </p:nvSpPr>
        <p:spPr/>
        <p:txBody>
          <a:bodyPr/>
          <a:lstStyle/>
          <a:p>
            <a:r>
              <a:rPr lang="en-GB" dirty="0"/>
              <a:t>Web services that are developed according to service standards and which are available for remote invocation. </a:t>
            </a:r>
          </a:p>
          <a:p>
            <a:r>
              <a:rPr lang="en-GB" dirty="0"/>
              <a:t>Collections of objects that are developed as a package to be integrated with a component framework such as .NET or J2EE.</a:t>
            </a:r>
          </a:p>
          <a:p>
            <a:r>
              <a:rPr lang="en-GB" dirty="0"/>
              <a:t>Stand-alone software systems (COTS) that are configured for use in a particular environment.</a:t>
            </a:r>
          </a:p>
          <a:p>
            <a:endParaRPr lang="en-US" dirty="0"/>
          </a:p>
        </p:txBody>
      </p:sp>
    </p:spTree>
    <p:extLst>
      <p:ext uri="{BB962C8B-B14F-4D97-AF65-F5344CB8AC3E}">
        <p14:creationId xmlns:p14="http://schemas.microsoft.com/office/powerpoint/2010/main" val="1918620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Testing stages</a:t>
            </a:r>
            <a:endParaRPr lang="en-US" dirty="0"/>
          </a:p>
        </p:txBody>
      </p:sp>
      <p:sp>
        <p:nvSpPr>
          <p:cNvPr id="3" name="Content Placeholder 2"/>
          <p:cNvSpPr>
            <a:spLocks noGrp="1"/>
          </p:cNvSpPr>
          <p:nvPr>
            <p:ph idx="1"/>
          </p:nvPr>
        </p:nvSpPr>
        <p:spPr/>
        <p:txBody>
          <a:bodyPr>
            <a:normAutofit fontScale="92500" lnSpcReduction="10000"/>
          </a:bodyPr>
          <a:lstStyle/>
          <a:p>
            <a:r>
              <a:rPr lang="en-GB" dirty="0"/>
              <a:t>Development or component testing</a:t>
            </a:r>
          </a:p>
          <a:p>
            <a:pPr lvl="1"/>
            <a:r>
              <a:rPr lang="en-GB" dirty="0"/>
              <a:t>Individual components are tested independently; </a:t>
            </a:r>
          </a:p>
          <a:p>
            <a:pPr lvl="1"/>
            <a:r>
              <a:rPr lang="en-GB" dirty="0"/>
              <a:t>Components may be functions or objects or coherent groupings of these entities.</a:t>
            </a:r>
          </a:p>
          <a:p>
            <a:r>
              <a:rPr lang="en-GB" dirty="0"/>
              <a:t>System testing</a:t>
            </a:r>
          </a:p>
          <a:p>
            <a:pPr lvl="1"/>
            <a:r>
              <a:rPr lang="en-GB" dirty="0"/>
              <a:t>Testing of the system as a whole. Testing of emergent properties is particularly important.</a:t>
            </a:r>
          </a:p>
          <a:p>
            <a:r>
              <a:rPr lang="en-GB" dirty="0"/>
              <a:t>Acceptance testing</a:t>
            </a:r>
          </a:p>
          <a:p>
            <a:pPr lvl="1"/>
            <a:r>
              <a:rPr lang="en-GB" dirty="0"/>
              <a:t>Testing with customer data to check that the system meets the customer’s needs.</a:t>
            </a:r>
          </a:p>
          <a:p>
            <a:endParaRPr lang="en-US" dirty="0"/>
          </a:p>
        </p:txBody>
      </p:sp>
    </p:spTree>
    <p:extLst>
      <p:ext uri="{BB962C8B-B14F-4D97-AF65-F5344CB8AC3E}">
        <p14:creationId xmlns:p14="http://schemas.microsoft.com/office/powerpoint/2010/main" val="58630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Testing phases in a plan-driven software process</a:t>
            </a:r>
            <a:endParaRPr lang="en-US" dirty="0"/>
          </a:p>
        </p:txBody>
      </p:sp>
      <p:pic>
        <p:nvPicPr>
          <p:cNvPr id="5" name="Content Placeholder 4" descr="2.7 Testing-phase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990600" y="2209800"/>
            <a:ext cx="7339029" cy="3200400"/>
          </a:xfrm>
          <a:prstGeom prst="rect">
            <a:avLst/>
          </a:prstGeom>
        </p:spPr>
      </p:pic>
    </p:spTree>
    <p:extLst>
      <p:ext uri="{BB962C8B-B14F-4D97-AF65-F5344CB8AC3E}">
        <p14:creationId xmlns:p14="http://schemas.microsoft.com/office/powerpoint/2010/main" val="2893926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Software evolution</a:t>
            </a:r>
            <a:endParaRPr lang="en-US" dirty="0"/>
          </a:p>
        </p:txBody>
      </p:sp>
      <p:sp>
        <p:nvSpPr>
          <p:cNvPr id="3" name="Content Placeholder 2"/>
          <p:cNvSpPr>
            <a:spLocks noGrp="1"/>
          </p:cNvSpPr>
          <p:nvPr>
            <p:ph idx="1"/>
          </p:nvPr>
        </p:nvSpPr>
        <p:spPr/>
        <p:txBody>
          <a:bodyPr>
            <a:normAutofit lnSpcReduction="10000"/>
          </a:bodyPr>
          <a:lstStyle/>
          <a:p>
            <a:r>
              <a:rPr lang="en-GB" dirty="0"/>
              <a:t>Software is inherently flexible and can change. </a:t>
            </a:r>
          </a:p>
          <a:p>
            <a:r>
              <a:rPr lang="en-GB" dirty="0"/>
              <a:t>As requirements change through changing business circumstances, the software that supports the business must also evolve and change.</a:t>
            </a:r>
          </a:p>
          <a:p>
            <a:r>
              <a:rPr lang="en-GB" dirty="0"/>
              <a:t>Although there has been a demarcation between development and evolution (maintenance) this is increasingly irrelevant as fewer and fewer systems are completely new.</a:t>
            </a:r>
          </a:p>
          <a:p>
            <a:endParaRPr lang="en-US" dirty="0"/>
          </a:p>
        </p:txBody>
      </p:sp>
    </p:spTree>
    <p:extLst>
      <p:ext uri="{BB962C8B-B14F-4D97-AF65-F5344CB8AC3E}">
        <p14:creationId xmlns:p14="http://schemas.microsoft.com/office/powerpoint/2010/main" val="1059354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Software evolution</a:t>
            </a:r>
            <a:endParaRPr lang="en-US" dirty="0"/>
          </a:p>
        </p:txBody>
      </p:sp>
      <p:pic>
        <p:nvPicPr>
          <p:cNvPr id="4" name="Content Placeholder 3" descr="2.8 System evolution.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533400" y="1981200"/>
            <a:ext cx="7519552" cy="2313708"/>
          </a:xfrm>
          <a:prstGeom prst="rect">
            <a:avLst/>
          </a:prstGeom>
        </p:spPr>
      </p:pic>
    </p:spTree>
    <p:extLst>
      <p:ext uri="{BB962C8B-B14F-4D97-AF65-F5344CB8AC3E}">
        <p14:creationId xmlns:p14="http://schemas.microsoft.com/office/powerpoint/2010/main" val="2017033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normAutofit lnSpcReduction="10000"/>
          </a:bodyPr>
          <a:lstStyle/>
          <a:p>
            <a:r>
              <a:rPr lang="en-GB" dirty="0"/>
              <a:t>Software processes are the activities involved in producing a software system. Software process models are abstract representations of these processes.</a:t>
            </a:r>
          </a:p>
          <a:p>
            <a:r>
              <a:rPr lang="en-GB" dirty="0"/>
              <a:t>General process models describe the organization of software processes. Examples of these general models include the ‘waterfall’ model,  incremental development, and reuse-oriented development.</a:t>
            </a:r>
          </a:p>
          <a:p>
            <a:pPr marL="0" indent="0">
              <a:buNone/>
            </a:pPr>
            <a:endParaRPr lang="en-US" dirty="0"/>
          </a:p>
        </p:txBody>
      </p:sp>
    </p:spTree>
    <p:extLst>
      <p:ext uri="{BB962C8B-B14F-4D97-AF65-F5344CB8AC3E}">
        <p14:creationId xmlns:p14="http://schemas.microsoft.com/office/powerpoint/2010/main" val="992287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normAutofit fontScale="85000" lnSpcReduction="10000"/>
          </a:bodyPr>
          <a:lstStyle/>
          <a:p>
            <a:r>
              <a:rPr lang="en-GB" dirty="0"/>
              <a:t>Requirements engineering is the process of developing a software specification.</a:t>
            </a:r>
          </a:p>
          <a:p>
            <a:r>
              <a:rPr lang="en-GB" dirty="0"/>
              <a:t>Design and implementation processes are concerned with transforming a requirements specification into an executable software system. </a:t>
            </a:r>
          </a:p>
          <a:p>
            <a:r>
              <a:rPr lang="en-GB" dirty="0"/>
              <a:t>Software validation is the process of checking that the system conforms to its specification and that it meets the real needs of the users of the system.</a:t>
            </a:r>
          </a:p>
          <a:p>
            <a:r>
              <a:rPr lang="en-GB" dirty="0"/>
              <a:t>Software evolution takes place when you change existing software systems to meet new requirements. The software must evolve to remain useful.</a:t>
            </a:r>
          </a:p>
          <a:p>
            <a:endParaRPr lang="en-US"/>
          </a:p>
          <a:p>
            <a:endParaRPr lang="en-US"/>
          </a:p>
        </p:txBody>
      </p:sp>
    </p:spTree>
    <p:extLst>
      <p:ext uri="{BB962C8B-B14F-4D97-AF65-F5344CB8AC3E}">
        <p14:creationId xmlns:p14="http://schemas.microsoft.com/office/powerpoint/2010/main" val="3664031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activities</a:t>
            </a:r>
          </a:p>
        </p:txBody>
      </p:sp>
      <p:sp>
        <p:nvSpPr>
          <p:cNvPr id="3" name="Content Placeholder 2"/>
          <p:cNvSpPr>
            <a:spLocks noGrp="1"/>
          </p:cNvSpPr>
          <p:nvPr>
            <p:ph idx="1"/>
          </p:nvPr>
        </p:nvSpPr>
        <p:spPr/>
        <p:txBody>
          <a:bodyPr>
            <a:normAutofit fontScale="92500" lnSpcReduction="20000"/>
          </a:bodyPr>
          <a:lstStyle/>
          <a:p>
            <a:r>
              <a:rPr lang="en-GB" dirty="0"/>
              <a:t>Real software processes are inter-leaved sequences of technical, collaborative and managerial activities with the overall goal of specifying, designing, implementing and testing a software system. </a:t>
            </a:r>
          </a:p>
          <a:p>
            <a:r>
              <a:rPr lang="en-GB" dirty="0"/>
              <a:t>The four basic process activities of specification, development, validation and evolution are organized differently in different development processes. In the waterfall model, they are organized in sequence, whereas in incremental development they are inter-leaved. </a:t>
            </a:r>
            <a:endParaRPr lang="en-US" dirty="0"/>
          </a:p>
        </p:txBody>
      </p:sp>
    </p:spTree>
    <p:extLst>
      <p:ext uri="{BB962C8B-B14F-4D97-AF65-F5344CB8AC3E}">
        <p14:creationId xmlns:p14="http://schemas.microsoft.com/office/powerpoint/2010/main" val="1323964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Software specification</a:t>
            </a:r>
            <a:endParaRPr lang="en-US" dirty="0"/>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GB" dirty="0"/>
              <a:t>The process of establishing what services are required and the constraints on the system’s operation and development.</a:t>
            </a:r>
          </a:p>
          <a:p>
            <a:r>
              <a:rPr lang="en-GB" dirty="0"/>
              <a:t>Requirements engineering process</a:t>
            </a:r>
          </a:p>
          <a:p>
            <a:pPr lvl="1"/>
            <a:r>
              <a:rPr lang="en-GB" dirty="0"/>
              <a:t>Feasibility study</a:t>
            </a:r>
          </a:p>
          <a:p>
            <a:pPr lvl="2"/>
            <a:r>
              <a:rPr lang="en-GB" dirty="0"/>
              <a:t>Is it technically and financially feasible to build the system?</a:t>
            </a:r>
          </a:p>
          <a:p>
            <a:pPr lvl="1"/>
            <a:r>
              <a:rPr lang="en-GB" dirty="0"/>
              <a:t>Requirements elicitation and analysis</a:t>
            </a:r>
          </a:p>
          <a:p>
            <a:pPr lvl="2"/>
            <a:r>
              <a:rPr lang="en-GB" dirty="0"/>
              <a:t>What do the system stakeholders require or expect from the system?</a:t>
            </a:r>
          </a:p>
          <a:p>
            <a:pPr lvl="1"/>
            <a:r>
              <a:rPr lang="en-GB" dirty="0"/>
              <a:t>Requirements specification	</a:t>
            </a:r>
          </a:p>
          <a:p>
            <a:pPr lvl="2"/>
            <a:r>
              <a:rPr lang="en-GB" dirty="0"/>
              <a:t>Defining the requirements in detail</a:t>
            </a:r>
          </a:p>
          <a:p>
            <a:pPr lvl="1"/>
            <a:r>
              <a:rPr lang="en-GB" dirty="0"/>
              <a:t>Requirements validation</a:t>
            </a:r>
          </a:p>
          <a:p>
            <a:pPr lvl="2"/>
            <a:r>
              <a:rPr lang="en-GB" dirty="0"/>
              <a:t>Checking the validity of the requirements</a:t>
            </a:r>
          </a:p>
          <a:p>
            <a:endParaRPr lang="en-US" dirty="0"/>
          </a:p>
        </p:txBody>
      </p:sp>
    </p:spTree>
    <p:extLst>
      <p:ext uri="{BB962C8B-B14F-4D97-AF65-F5344CB8AC3E}">
        <p14:creationId xmlns:p14="http://schemas.microsoft.com/office/powerpoint/2010/main" val="4281203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requirements engineering process</a:t>
            </a:r>
            <a:br>
              <a:rPr lang="en-GB" dirty="0"/>
            </a:br>
            <a:endParaRPr lang="en-US" dirty="0"/>
          </a:p>
        </p:txBody>
      </p:sp>
      <p:pic>
        <p:nvPicPr>
          <p:cNvPr id="4" name="Content Placeholder 3" descr="2.4 RE-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143000" y="1447800"/>
            <a:ext cx="7269622" cy="4114800"/>
          </a:xfrm>
          <a:prstGeom prst="rect">
            <a:avLst/>
          </a:prstGeom>
        </p:spPr>
      </p:pic>
    </p:spTree>
    <p:extLst>
      <p:ext uri="{BB962C8B-B14F-4D97-AF65-F5344CB8AC3E}">
        <p14:creationId xmlns:p14="http://schemas.microsoft.com/office/powerpoint/2010/main" val="1016286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Software design and implementation</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GB" dirty="0"/>
              <a:t>The process of converting the system specification into an executable system.</a:t>
            </a:r>
          </a:p>
          <a:p>
            <a:r>
              <a:rPr lang="en-GB" dirty="0"/>
              <a:t>Software design</a:t>
            </a:r>
          </a:p>
          <a:p>
            <a:pPr lvl="1"/>
            <a:r>
              <a:rPr lang="en-GB" dirty="0"/>
              <a:t>Design a software structure that realises the specification;</a:t>
            </a:r>
          </a:p>
          <a:p>
            <a:r>
              <a:rPr lang="en-GB" dirty="0"/>
              <a:t>Implementation</a:t>
            </a:r>
          </a:p>
          <a:p>
            <a:pPr lvl="1"/>
            <a:r>
              <a:rPr lang="en-GB" dirty="0"/>
              <a:t>Translate this structure into an executable program;</a:t>
            </a:r>
          </a:p>
          <a:p>
            <a:r>
              <a:rPr lang="en-GB" dirty="0"/>
              <a:t>The activities of design and implementation are closely related and may be inter-leaved.</a:t>
            </a:r>
          </a:p>
          <a:p>
            <a:endParaRPr lang="en-US" dirty="0"/>
          </a:p>
        </p:txBody>
      </p:sp>
    </p:spTree>
    <p:extLst>
      <p:ext uri="{BB962C8B-B14F-4D97-AF65-F5344CB8AC3E}">
        <p14:creationId xmlns:p14="http://schemas.microsoft.com/office/powerpoint/2010/main" val="3012615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 general model of the design process </a:t>
            </a:r>
            <a:br>
              <a:rPr lang="en-GB" dirty="0"/>
            </a:br>
            <a:endParaRPr lang="en-US" dirty="0"/>
          </a:p>
        </p:txBody>
      </p:sp>
      <p:pic>
        <p:nvPicPr>
          <p:cNvPr id="5" name="Content Placeholder 4" descr="2.5 Design-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295400" y="1295400"/>
            <a:ext cx="6400562" cy="4551503"/>
          </a:xfrm>
          <a:prstGeom prst="rect">
            <a:avLst/>
          </a:prstGeom>
        </p:spPr>
      </p:pic>
    </p:spTree>
    <p:extLst>
      <p:ext uri="{BB962C8B-B14F-4D97-AF65-F5344CB8AC3E}">
        <p14:creationId xmlns:p14="http://schemas.microsoft.com/office/powerpoint/2010/main" val="3386246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activities</a:t>
            </a:r>
          </a:p>
        </p:txBody>
      </p:sp>
      <p:sp>
        <p:nvSpPr>
          <p:cNvPr id="3" name="Content Placeholder 2"/>
          <p:cNvSpPr>
            <a:spLocks noGrp="1"/>
          </p:cNvSpPr>
          <p:nvPr>
            <p:ph idx="1"/>
          </p:nvPr>
        </p:nvSpPr>
        <p:spPr/>
        <p:txBody>
          <a:bodyPr>
            <a:normAutofit fontScale="85000" lnSpcReduction="10000"/>
          </a:bodyPr>
          <a:lstStyle/>
          <a:p>
            <a:r>
              <a:rPr lang="en-GB" i="1" dirty="0"/>
              <a:t>Architectural design,</a:t>
            </a:r>
            <a:r>
              <a:rPr lang="en-GB" dirty="0"/>
              <a:t> where you identify the overall structure of the system, the principal components (sometimes called sub-systems or modules), their relationships and how they are distributed.</a:t>
            </a:r>
          </a:p>
          <a:p>
            <a:r>
              <a:rPr lang="en-GB" i="1" dirty="0"/>
              <a:t>Interface design,</a:t>
            </a:r>
            <a:r>
              <a:rPr lang="en-GB" dirty="0"/>
              <a:t> where you define the interfaces between system components. </a:t>
            </a:r>
          </a:p>
          <a:p>
            <a:r>
              <a:rPr lang="en-GB" i="1" dirty="0"/>
              <a:t>Component design, </a:t>
            </a:r>
            <a:r>
              <a:rPr lang="en-GB" dirty="0"/>
              <a:t>where you take each system component and design how it will operate. </a:t>
            </a:r>
          </a:p>
          <a:p>
            <a:r>
              <a:rPr lang="en-GB" i="1" dirty="0"/>
              <a:t>Database design, </a:t>
            </a:r>
            <a:r>
              <a:rPr lang="en-GB" dirty="0"/>
              <a:t>where you design the system data structures and how these are to be represented in a database. </a:t>
            </a:r>
          </a:p>
          <a:p>
            <a:endParaRPr lang="en-US" dirty="0"/>
          </a:p>
        </p:txBody>
      </p:sp>
    </p:spTree>
    <p:extLst>
      <p:ext uri="{BB962C8B-B14F-4D97-AF65-F5344CB8AC3E}">
        <p14:creationId xmlns:p14="http://schemas.microsoft.com/office/powerpoint/2010/main" val="185145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Software </a:t>
            </a:r>
            <a:r>
              <a:rPr lang="en-GB" dirty="0"/>
              <a:t>validation</a:t>
            </a:r>
            <a:r>
              <a:rPr lang="en-US" dirty="0"/>
              <a:t/>
            </a:r>
            <a:br>
              <a:rPr lang="en-US" dirty="0"/>
            </a:br>
            <a:endParaRPr lang="en-US" dirty="0"/>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r>
              <a:rPr lang="en-GB" dirty="0"/>
              <a:t>Verification and validation (V &amp; V) is intended to show that a system conforms to its specification and meets the requirements of the system customer.</a:t>
            </a:r>
          </a:p>
          <a:p>
            <a:r>
              <a:rPr lang="en-GB" dirty="0"/>
              <a:t>Involves checking and review processes and system testing.</a:t>
            </a:r>
          </a:p>
          <a:p>
            <a:r>
              <a:rPr lang="en-GB" dirty="0"/>
              <a:t>System testing involves executing the system with test cases that are derived from the specification of the real data to be processed by the system.</a:t>
            </a:r>
          </a:p>
          <a:p>
            <a:r>
              <a:rPr lang="en-GB" dirty="0"/>
              <a:t>Testing is the most commonly used V &amp; V activity.</a:t>
            </a:r>
          </a:p>
          <a:p>
            <a:endParaRPr lang="en-US" dirty="0"/>
          </a:p>
        </p:txBody>
      </p:sp>
    </p:spTree>
    <p:extLst>
      <p:ext uri="{BB962C8B-B14F-4D97-AF65-F5344CB8AC3E}">
        <p14:creationId xmlns:p14="http://schemas.microsoft.com/office/powerpoint/2010/main" val="1980826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Stages </a:t>
            </a:r>
            <a:r>
              <a:rPr lang="en-GB" dirty="0"/>
              <a:t>of testing</a:t>
            </a:r>
            <a:br>
              <a:rPr lang="en-GB" dirty="0"/>
            </a:br>
            <a:endParaRPr lang="en-US" dirty="0"/>
          </a:p>
        </p:txBody>
      </p:sp>
      <p:pic>
        <p:nvPicPr>
          <p:cNvPr id="4" name="Content Placeholder 3" descr="2.6 Testing-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533400" y="2133600"/>
            <a:ext cx="7808010" cy="2123232"/>
          </a:xfrm>
          <a:prstGeom prst="rect">
            <a:avLst/>
          </a:prstGeom>
        </p:spPr>
      </p:pic>
    </p:spTree>
    <p:extLst>
      <p:ext uri="{BB962C8B-B14F-4D97-AF65-F5344CB8AC3E}">
        <p14:creationId xmlns:p14="http://schemas.microsoft.com/office/powerpoint/2010/main" val="1057688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660</Words>
  <Application>Microsoft Office PowerPoint</Application>
  <PresentationFormat>On-screen Show (4:3)</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Types of software component</vt:lpstr>
      <vt:lpstr>Process activities</vt:lpstr>
      <vt:lpstr>Software specification</vt:lpstr>
      <vt:lpstr>The requirements engineering process </vt:lpstr>
      <vt:lpstr>Software design and implementation</vt:lpstr>
      <vt:lpstr>A general model of the design process  </vt:lpstr>
      <vt:lpstr>Design activities</vt:lpstr>
      <vt:lpstr> Software validation </vt:lpstr>
      <vt:lpstr> Stages of testing </vt:lpstr>
      <vt:lpstr>Testing stages</vt:lpstr>
      <vt:lpstr>Testing phases in a plan-driven software process</vt:lpstr>
      <vt:lpstr>Software evolution</vt:lpstr>
      <vt:lpstr>Software evolution</vt:lpstr>
      <vt:lpstr>Key points</vt:lpstr>
      <vt:lpstr>Key points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software component</dc:title>
  <dc:creator>sabah</dc:creator>
  <cp:lastModifiedBy>s</cp:lastModifiedBy>
  <cp:revision>3</cp:revision>
  <dcterms:created xsi:type="dcterms:W3CDTF">2006-08-16T00:00:00Z</dcterms:created>
  <dcterms:modified xsi:type="dcterms:W3CDTF">2018-11-21T13:52:25Z</dcterms:modified>
</cp:coreProperties>
</file>